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0"/>
  </p:notesMasterIdLst>
  <p:handoutMasterIdLst>
    <p:handoutMasterId r:id="rId11"/>
  </p:handoutMasterIdLst>
  <p:sldIdLst>
    <p:sldId id="274" r:id="rId2"/>
    <p:sldId id="284" r:id="rId3"/>
    <p:sldId id="287" r:id="rId4"/>
    <p:sldId id="288" r:id="rId5"/>
    <p:sldId id="289" r:id="rId6"/>
    <p:sldId id="290" r:id="rId7"/>
    <p:sldId id="291" r:id="rId8"/>
    <p:sldId id="295" r:id="rId9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-QUIAN" initials="C" lastIdx="0" clrIdx="0">
    <p:extLst>
      <p:ext uri="{19B8F6BF-5375-455C-9EA6-DF929625EA0E}">
        <p15:presenceInfo xmlns:p15="http://schemas.microsoft.com/office/powerpoint/2012/main" userId="CINDY-QU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CA8"/>
    <a:srgbClr val="D7B527"/>
    <a:srgbClr val="FF9966"/>
    <a:srgbClr val="D0EBB3"/>
    <a:srgbClr val="E6E28A"/>
    <a:srgbClr val="CC6600"/>
    <a:srgbClr val="CCFFFF"/>
    <a:srgbClr val="D9D24F"/>
    <a:srgbClr val="0000FF"/>
    <a:srgbClr val="F33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9" autoAdjust="0"/>
    <p:restoredTop sz="94291" autoAdjust="0"/>
  </p:normalViewPr>
  <p:slideViewPr>
    <p:cSldViewPr>
      <p:cViewPr varScale="1">
        <p:scale>
          <a:sx n="81" d="100"/>
          <a:sy n="81" d="100"/>
        </p:scale>
        <p:origin x="1830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1%20Estad&#237;sticas%20Diversas%20abril%202024\2%20ESTAD&#205;STICAS\Material%20para%20la%20estad&#237;stica%20final%2024-A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1%20Estad&#237;sticas%20Diversas%20abril%202024\2%20ESTAD&#205;STICAS\Material%20para%20la%20estad&#237;stica%20final%2024-A.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'Gráficas matrícula'!$A$11:$A$33</c:f>
              <c:strCache>
                <c:ptCount val="23"/>
                <c:pt idx="0">
                  <c:v>CANCÚN UNO</c:v>
                </c:pt>
                <c:pt idx="1">
                  <c:v>CANCÚN DOS</c:v>
                </c:pt>
                <c:pt idx="2">
                  <c:v>PLAYA DEL CARMEN</c:v>
                </c:pt>
                <c:pt idx="3">
                  <c:v>COZUMEL</c:v>
                </c:pt>
                <c:pt idx="4">
                  <c:v>CANCÚN CUATRO</c:v>
                </c:pt>
                <c:pt idx="5">
                  <c:v>CHETUMAL UNO</c:v>
                </c:pt>
                <c:pt idx="6">
                  <c:v>CHETUMAL DOS</c:v>
                </c:pt>
                <c:pt idx="7">
                  <c:v>JOSÉ MARÍA MORELOS</c:v>
                </c:pt>
                <c:pt idx="8">
                  <c:v>CANCÚN TRES BONFIL</c:v>
                </c:pt>
                <c:pt idx="9">
                  <c:v>PUERTO MORELOS</c:v>
                </c:pt>
                <c:pt idx="10">
                  <c:v>CIUDAD MUJERES</c:v>
                </c:pt>
                <c:pt idx="11">
                  <c:v>BACALAR</c:v>
                </c:pt>
                <c:pt idx="12">
                  <c:v>RÍO HONDO</c:v>
                </c:pt>
                <c:pt idx="13">
                  <c:v>TIHOSUCO</c:v>
                </c:pt>
                <c:pt idx="14">
                  <c:v>ISLA MUJERES</c:v>
                </c:pt>
                <c:pt idx="15">
                  <c:v>SABÁN</c:v>
                </c:pt>
                <c:pt idx="16">
                  <c:v>CARLOS A. MADRAZO</c:v>
                </c:pt>
                <c:pt idx="17">
                  <c:v>IGNACIO ZARAGOZA</c:v>
                </c:pt>
                <c:pt idx="18">
                  <c:v>SEÑOR</c:v>
                </c:pt>
                <c:pt idx="19">
                  <c:v>NICOLÁS BRAVO</c:v>
                </c:pt>
                <c:pt idx="20">
                  <c:v>PRESIDENTE JUÁREZ</c:v>
                </c:pt>
                <c:pt idx="21">
                  <c:v>MAYA BALAM</c:v>
                </c:pt>
                <c:pt idx="22">
                  <c:v>CANDELARIA</c:v>
                </c:pt>
              </c:strCache>
            </c:strRef>
          </c:cat>
          <c:val>
            <c:numRef>
              <c:f>'Gráficas matrícula'!$B$11:$B$33</c:f>
              <c:numCache>
                <c:formatCode>General</c:formatCode>
                <c:ptCount val="23"/>
                <c:pt idx="0">
                  <c:v>2146</c:v>
                </c:pt>
                <c:pt idx="1">
                  <c:v>1824</c:v>
                </c:pt>
                <c:pt idx="2">
                  <c:v>1321</c:v>
                </c:pt>
                <c:pt idx="3">
                  <c:v>1130</c:v>
                </c:pt>
                <c:pt idx="4">
                  <c:v>943</c:v>
                </c:pt>
                <c:pt idx="5">
                  <c:v>822</c:v>
                </c:pt>
                <c:pt idx="6">
                  <c:v>750</c:v>
                </c:pt>
                <c:pt idx="7">
                  <c:v>682</c:v>
                </c:pt>
                <c:pt idx="8">
                  <c:v>628</c:v>
                </c:pt>
                <c:pt idx="9">
                  <c:v>464</c:v>
                </c:pt>
                <c:pt idx="10">
                  <c:v>445</c:v>
                </c:pt>
                <c:pt idx="11">
                  <c:v>415</c:v>
                </c:pt>
                <c:pt idx="12">
                  <c:v>359</c:v>
                </c:pt>
                <c:pt idx="13">
                  <c:v>356</c:v>
                </c:pt>
                <c:pt idx="14">
                  <c:v>310</c:v>
                </c:pt>
                <c:pt idx="15">
                  <c:v>257</c:v>
                </c:pt>
                <c:pt idx="16">
                  <c:v>253</c:v>
                </c:pt>
                <c:pt idx="17">
                  <c:v>218</c:v>
                </c:pt>
                <c:pt idx="18">
                  <c:v>196</c:v>
                </c:pt>
                <c:pt idx="19">
                  <c:v>174</c:v>
                </c:pt>
                <c:pt idx="20">
                  <c:v>144</c:v>
                </c:pt>
                <c:pt idx="21">
                  <c:v>130</c:v>
                </c:pt>
                <c:pt idx="2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4-47BA-BA08-56A7C0CC8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13476064"/>
        <c:axId val="613475232"/>
      </c:barChart>
      <c:catAx>
        <c:axId val="61347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3475232"/>
        <c:crosses val="autoZero"/>
        <c:auto val="1"/>
        <c:lblAlgn val="ctr"/>
        <c:lblOffset val="100"/>
        <c:noMultiLvlLbl val="0"/>
      </c:catAx>
      <c:valAx>
        <c:axId val="61347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347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'Gráficas matrícula'!$A$42:$A$62</c:f>
              <c:strCache>
                <c:ptCount val="21"/>
                <c:pt idx="0">
                  <c:v>PUERTO AVENTURAS</c:v>
                </c:pt>
                <c:pt idx="1">
                  <c:v>MAHAHUAL</c:v>
                </c:pt>
                <c:pt idx="2">
                  <c:v> LIMONES</c:v>
                </c:pt>
                <c:pt idx="3">
                  <c:v> JOSEFA ORTIZ DE DOMÍNGUEZ</c:v>
                </c:pt>
                <c:pt idx="4">
                  <c:v>CHIQUILÁ</c:v>
                </c:pt>
                <c:pt idx="5">
                  <c:v>NOH-BEC</c:v>
                </c:pt>
                <c:pt idx="6">
                  <c:v>DIVORCIADOS</c:v>
                </c:pt>
                <c:pt idx="7">
                  <c:v> CAOBAS</c:v>
                </c:pt>
                <c:pt idx="8">
                  <c:v> CHAN CHÉN I</c:v>
                </c:pt>
                <c:pt idx="9">
                  <c:v>COBÁ</c:v>
                </c:pt>
                <c:pt idx="10">
                  <c:v> SAN PEDRO PERALTA</c:v>
                </c:pt>
                <c:pt idx="11">
                  <c:v>ZAMORA</c:v>
                </c:pt>
                <c:pt idx="12">
                  <c:v>CHUN-YAH</c:v>
                </c:pt>
                <c:pt idx="13">
                  <c:v>X-HAZIL SUR</c:v>
                </c:pt>
                <c:pt idx="14">
                  <c:v>LAGUNA KANÁ</c:v>
                </c:pt>
                <c:pt idx="15">
                  <c:v>X-PICHIL</c:v>
                </c:pt>
                <c:pt idx="16">
                  <c:v> VALLEHERMOSO</c:v>
                </c:pt>
                <c:pt idx="17">
                  <c:v>RÍO VERDE</c:v>
                </c:pt>
                <c:pt idx="18">
                  <c:v> ALTOS DE SEVILLA</c:v>
                </c:pt>
                <c:pt idx="19">
                  <c:v> MIGUEL ALEMÁN</c:v>
                </c:pt>
                <c:pt idx="20">
                  <c:v>BLANCA FLOR</c:v>
                </c:pt>
              </c:strCache>
            </c:strRef>
          </c:cat>
          <c:val>
            <c:numRef>
              <c:f>'Gráficas matrícula'!$B$42:$B$62</c:f>
              <c:numCache>
                <c:formatCode>General</c:formatCode>
                <c:ptCount val="21"/>
                <c:pt idx="0">
                  <c:v>253</c:v>
                </c:pt>
                <c:pt idx="1">
                  <c:v>137</c:v>
                </c:pt>
                <c:pt idx="2">
                  <c:v>132</c:v>
                </c:pt>
                <c:pt idx="3">
                  <c:v>129</c:v>
                </c:pt>
                <c:pt idx="4">
                  <c:v>122</c:v>
                </c:pt>
                <c:pt idx="5">
                  <c:v>105</c:v>
                </c:pt>
                <c:pt idx="6">
                  <c:v>102</c:v>
                </c:pt>
                <c:pt idx="7">
                  <c:v>99</c:v>
                </c:pt>
                <c:pt idx="8">
                  <c:v>99</c:v>
                </c:pt>
                <c:pt idx="9">
                  <c:v>98</c:v>
                </c:pt>
                <c:pt idx="10">
                  <c:v>94</c:v>
                </c:pt>
                <c:pt idx="11">
                  <c:v>85</c:v>
                </c:pt>
                <c:pt idx="12">
                  <c:v>82</c:v>
                </c:pt>
                <c:pt idx="13">
                  <c:v>81</c:v>
                </c:pt>
                <c:pt idx="14">
                  <c:v>79</c:v>
                </c:pt>
                <c:pt idx="15">
                  <c:v>78</c:v>
                </c:pt>
                <c:pt idx="16">
                  <c:v>73</c:v>
                </c:pt>
                <c:pt idx="17">
                  <c:v>61</c:v>
                </c:pt>
                <c:pt idx="18">
                  <c:v>51</c:v>
                </c:pt>
                <c:pt idx="19">
                  <c:v>45</c:v>
                </c:pt>
                <c:pt idx="2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A-480D-9356-3607BE8D0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95651296"/>
        <c:axId val="595667936"/>
      </c:barChart>
      <c:catAx>
        <c:axId val="5956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5667936"/>
        <c:crosses val="autoZero"/>
        <c:auto val="1"/>
        <c:lblAlgn val="ctr"/>
        <c:lblOffset val="100"/>
        <c:noMultiLvlLbl val="0"/>
      </c:catAx>
      <c:valAx>
        <c:axId val="59566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565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'Gráficas matrícula'!$A$71:$A$73</c:f>
              <c:strCache>
                <c:ptCount val="3"/>
                <c:pt idx="0">
                  <c:v> LICEO DEL CARIBE</c:v>
                </c:pt>
                <c:pt idx="1">
                  <c:v>COLEGIO BRITÁNICO</c:v>
                </c:pt>
                <c:pt idx="2">
                  <c:v> COLEGIO ECAB</c:v>
                </c:pt>
              </c:strCache>
            </c:strRef>
          </c:cat>
          <c:val>
            <c:numRef>
              <c:f>'Gráficas matrícula'!$B$71:$B$73</c:f>
              <c:numCache>
                <c:formatCode>General</c:formatCode>
                <c:ptCount val="3"/>
                <c:pt idx="0">
                  <c:v>57</c:v>
                </c:pt>
                <c:pt idx="1">
                  <c:v>42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7-472F-BE92-9811DB8B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95665856"/>
        <c:axId val="595664608"/>
      </c:barChart>
      <c:catAx>
        <c:axId val="5956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5664608"/>
        <c:crosses val="autoZero"/>
        <c:auto val="1"/>
        <c:lblAlgn val="ctr"/>
        <c:lblOffset val="100"/>
        <c:noMultiLvlLbl val="0"/>
      </c:catAx>
      <c:valAx>
        <c:axId val="59566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956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081271023470244"/>
          <c:y val="6.0496355928166531E-2"/>
          <c:w val="0.6237780058413912"/>
          <c:h val="0.9168175105987710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A83-4035-AEF3-C58C7E0A34E8}"/>
              </c:ext>
            </c:extLst>
          </c:dPt>
          <c:cat>
            <c:strRef>
              <c:f>'Matrícula CSAI y MOD. (2)'!$A$25:$A$26</c:f>
              <c:strCache>
                <c:ptCount val="2"/>
                <c:pt idx="0">
                  <c:v>CSAI</c:v>
                </c:pt>
                <c:pt idx="1">
                  <c:v>Bachillerato modular</c:v>
                </c:pt>
              </c:strCache>
            </c:strRef>
          </c:cat>
          <c:val>
            <c:numRef>
              <c:f>'Matrícula CSAI y MOD. (2)'!$B$25:$B$26</c:f>
              <c:numCache>
                <c:formatCode>General</c:formatCode>
                <c:ptCount val="2"/>
                <c:pt idx="0">
                  <c:v>1041</c:v>
                </c:pt>
                <c:pt idx="1">
                  <c:v>1678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83-4035-AEF3-C58C7E0A3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3486880"/>
        <c:axId val="613487296"/>
        <c:axId val="0"/>
      </c:bar3DChart>
      <c:catAx>
        <c:axId val="61348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3487296"/>
        <c:crosses val="autoZero"/>
        <c:auto val="1"/>
        <c:lblAlgn val="ctr"/>
        <c:lblOffset val="100"/>
        <c:noMultiLvlLbl val="0"/>
      </c:catAx>
      <c:valAx>
        <c:axId val="6134872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348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DFF347E-4F3D-457C-AEBB-D6573723EB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C94626-83F7-4E16-88D1-E3E0E1293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5254DA91-B654-47EF-9CE8-571B26CED3D9}" type="datetimeFigureOut">
              <a:rPr lang="es-MX" smtClean="0"/>
              <a:t>18/07/2024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11013F-6277-432B-A803-D9C69CBA0A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196D77-60A0-492C-B912-91FF1F7D9F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8A207CFB-7C45-4C74-A421-DF9C139A90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146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ECDEB52-9FF5-4DF1-8323-FD73A6C2DC25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85F982F-98E4-43DF-A619-963F94F1DC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748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26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6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1B247F5-3ACE-4B99-8D45-E5DF12E0D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8" r="6598"/>
          <a:stretch/>
        </p:blipFill>
        <p:spPr>
          <a:xfrm>
            <a:off x="-1" y="-32792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42C9B0F-1E86-4FEF-B2EC-568CAAE32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45F174B-AB37-4360-B868-5020B83CB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C0DB72-EEF3-437F-A984-3DA3A7B20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7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976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2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509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12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64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590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244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9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847CFC-816F-41D0-AAC0-9BF4FEBC753E}" type="datetimeFigureOut">
              <a:rPr lang="es-ES" smtClean="0"/>
              <a:t>18/07/2024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8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9" r:id="rId12"/>
    <p:sldLayoutId id="2147483703" r:id="rId13"/>
    <p:sldLayoutId id="2147483705" r:id="rId14"/>
    <p:sldLayoutId id="2147483706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172400" y="295302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295302"/>
            <a:ext cx="5940152" cy="6191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FA19B2-E003-4E97-AFFC-CBBE3EB5CE6E}"/>
              </a:ext>
            </a:extLst>
          </p:cNvPr>
          <p:cNvSpPr txBox="1"/>
          <p:nvPr/>
        </p:nvSpPr>
        <p:spPr>
          <a:xfrm>
            <a:off x="647564" y="263691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ea typeface="Futura" panose="02020800000000000000" pitchFamily="18" charset="0"/>
                <a:cs typeface="Arial" panose="020B0604020202020204" pitchFamily="34" charset="0"/>
              </a:rPr>
              <a:t>ESTADÍSTICA BÁSICA FINAL </a:t>
            </a:r>
          </a:p>
          <a:p>
            <a:pPr algn="ctr"/>
            <a:endParaRPr lang="es-MX" sz="2800" b="1" dirty="0">
              <a:latin typeface="Arial" panose="020B0604020202020204" pitchFamily="34" charset="0"/>
              <a:ea typeface="Futura" panose="02020800000000000000" pitchFamily="18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latin typeface="Arial" panose="020B0604020202020204" pitchFamily="34" charset="0"/>
                <a:ea typeface="Futura" panose="02020800000000000000" pitchFamily="18" charset="0"/>
                <a:cs typeface="Arial" panose="020B0604020202020204" pitchFamily="34" charset="0"/>
              </a:rPr>
              <a:t>Calificación Semestral Definitiva</a:t>
            </a:r>
          </a:p>
          <a:p>
            <a:pPr algn="ctr"/>
            <a:endParaRPr lang="es-MX" sz="2800" b="1" dirty="0">
              <a:latin typeface="Arial" panose="020B0604020202020204" pitchFamily="34" charset="0"/>
              <a:ea typeface="Futura" panose="02020800000000000000" pitchFamily="18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latin typeface="Arial" panose="020B0604020202020204" pitchFamily="34" charset="0"/>
                <a:ea typeface="Futura" panose="02020800000000000000" pitchFamily="18" charset="0"/>
                <a:cs typeface="Arial" panose="020B0604020202020204" pitchFamily="34" charset="0"/>
              </a:rPr>
              <a:t>2024-A </a:t>
            </a:r>
          </a:p>
          <a:p>
            <a:pPr algn="ctr"/>
            <a:endParaRPr lang="es-MX" sz="2800" b="1" dirty="0">
              <a:latin typeface="Arial" panose="020B0604020202020204" pitchFamily="34" charset="0"/>
              <a:ea typeface="Futura" panose="020208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6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10" y="0"/>
            <a:ext cx="9208749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0190" y="132609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132609"/>
            <a:ext cx="5940152" cy="3253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5776" y="779676"/>
            <a:ext cx="379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Matrícula total final 24-A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89234"/>
              </p:ext>
            </p:extLst>
          </p:nvPr>
        </p:nvGraphicFramePr>
        <p:xfrm>
          <a:off x="298024" y="1357123"/>
          <a:ext cx="8612699" cy="4202823"/>
        </p:xfrm>
        <a:graphic>
          <a:graphicData uri="http://schemas.openxmlformats.org/drawingml/2006/table">
            <a:tbl>
              <a:tblPr/>
              <a:tblGrid>
                <a:gridCol w="1102968">
                  <a:extLst>
                    <a:ext uri="{9D8B030D-6E8A-4147-A177-3AD203B41FA5}">
                      <a16:colId xmlns:a16="http://schemas.microsoft.com/office/drawing/2014/main" val="2601742949"/>
                    </a:ext>
                  </a:extLst>
                </a:gridCol>
                <a:gridCol w="1506205">
                  <a:extLst>
                    <a:ext uri="{9D8B030D-6E8A-4147-A177-3AD203B41FA5}">
                      <a16:colId xmlns:a16="http://schemas.microsoft.com/office/drawing/2014/main" val="368597726"/>
                    </a:ext>
                  </a:extLst>
                </a:gridCol>
                <a:gridCol w="1494344">
                  <a:extLst>
                    <a:ext uri="{9D8B030D-6E8A-4147-A177-3AD203B41FA5}">
                      <a16:colId xmlns:a16="http://schemas.microsoft.com/office/drawing/2014/main" val="2783044916"/>
                    </a:ext>
                  </a:extLst>
                </a:gridCol>
                <a:gridCol w="1707823">
                  <a:extLst>
                    <a:ext uri="{9D8B030D-6E8A-4147-A177-3AD203B41FA5}">
                      <a16:colId xmlns:a16="http://schemas.microsoft.com/office/drawing/2014/main" val="3585069559"/>
                    </a:ext>
                  </a:extLst>
                </a:gridCol>
                <a:gridCol w="1458765">
                  <a:extLst>
                    <a:ext uri="{9D8B030D-6E8A-4147-A177-3AD203B41FA5}">
                      <a16:colId xmlns:a16="http://schemas.microsoft.com/office/drawing/2014/main" val="2243824668"/>
                    </a:ext>
                  </a:extLst>
                </a:gridCol>
                <a:gridCol w="1342594">
                  <a:extLst>
                    <a:ext uri="{9D8B030D-6E8A-4147-A177-3AD203B41FA5}">
                      <a16:colId xmlns:a16="http://schemas.microsoft.com/office/drawing/2014/main" val="2560346411"/>
                    </a:ext>
                  </a:extLst>
                </a:gridCol>
              </a:tblGrid>
              <a:tr h="909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948836"/>
                  </a:ext>
                </a:extLst>
              </a:tr>
              <a:tr h="1018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Planteles.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Centros de Servicios de Educación Media Superior a Distancia (</a:t>
                      </a:r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EMSaD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Centros</a:t>
                      </a:r>
                      <a:r>
                        <a:rPr lang="es-MX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Estudios Reconocidos (Incorporados)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Centros de Servicios Académicos Integrales (CSAI).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Sedes de Bachillerato Modular (CSAI).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COBAQROO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975447"/>
                  </a:ext>
                </a:extLst>
              </a:tr>
              <a:tr h="306142">
                <a:tc rowSpan="3" gridSpan="3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91686"/>
                  </a:ext>
                </a:extLst>
              </a:tr>
              <a:tr h="337842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917856"/>
                  </a:ext>
                </a:extLst>
              </a:tr>
              <a:tr h="792088">
                <a:tc gridSpan="3" v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Bachillerato </a:t>
                      </a:r>
                    </a:p>
                    <a:p>
                      <a:pPr algn="ctr" fontAlgn="ctr"/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 planeado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Bachillerato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mixto</a:t>
                      </a:r>
                      <a:r>
                        <a:rPr lang="es-MX" sz="1400" b="1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MX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s-MX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38065"/>
                  </a:ext>
                </a:extLst>
              </a:tr>
              <a:tr h="8384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2987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648198" y="650163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6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54152" y="327815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Modalidad : </a:t>
            </a:r>
            <a:r>
              <a:rPr lang="es-MX" sz="1400" dirty="0">
                <a:solidFill>
                  <a:srgbClr val="000000"/>
                </a:solidFill>
                <a:latin typeface="Arial Black" panose="020B0A04020102020204" pitchFamily="34" charset="0"/>
              </a:rPr>
              <a:t>Mixta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274716" y="3585934"/>
            <a:ext cx="2088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MX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 Modalidad: </a:t>
            </a:r>
            <a:r>
              <a:rPr lang="es-MX" sz="1400" dirty="0">
                <a:solidFill>
                  <a:srgbClr val="000000"/>
                </a:solidFill>
                <a:latin typeface="Arial Black" panose="020B0A04020102020204" pitchFamily="34" charset="0"/>
              </a:rPr>
              <a:t>Escolarizada</a:t>
            </a:r>
          </a:p>
          <a:p>
            <a:pPr algn="ctr" fontAlgn="ctr"/>
            <a:r>
              <a:rPr lang="es-MX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  <a:p>
            <a:pPr algn="ctr" fontAlgn="ctr"/>
            <a:r>
              <a:rPr lang="es-MX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  Opción Presencial</a:t>
            </a:r>
            <a:endParaRPr lang="es-MX" sz="1400" dirty="0"/>
          </a:p>
        </p:txBody>
      </p:sp>
      <p:sp>
        <p:nvSpPr>
          <p:cNvPr id="6" name="Rectángulo 5"/>
          <p:cNvSpPr/>
          <p:nvPr/>
        </p:nvSpPr>
        <p:spPr>
          <a:xfrm>
            <a:off x="323528" y="566124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778" y="5889980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10/06/2024.</a:t>
            </a:r>
            <a:r>
              <a:rPr lang="es-MX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56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172400" y="145577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21080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47466" y="260648"/>
            <a:ext cx="442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final 24-A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82526" y="5486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escolarizada. Opción presencial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648198" y="650424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07737" y="628180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15987" y="6510536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10/06/2024.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05028"/>
              </p:ext>
            </p:extLst>
          </p:nvPr>
        </p:nvGraphicFramePr>
        <p:xfrm>
          <a:off x="207739" y="908720"/>
          <a:ext cx="8728490" cy="5321205"/>
        </p:xfrm>
        <a:graphic>
          <a:graphicData uri="http://schemas.openxmlformats.org/drawingml/2006/table">
            <a:tbl>
              <a:tblPr/>
              <a:tblGrid>
                <a:gridCol w="1107542">
                  <a:extLst>
                    <a:ext uri="{9D8B030D-6E8A-4147-A177-3AD203B41FA5}">
                      <a16:colId xmlns:a16="http://schemas.microsoft.com/office/drawing/2014/main" val="2390064076"/>
                    </a:ext>
                  </a:extLst>
                </a:gridCol>
                <a:gridCol w="242001">
                  <a:extLst>
                    <a:ext uri="{9D8B030D-6E8A-4147-A177-3AD203B41FA5}">
                      <a16:colId xmlns:a16="http://schemas.microsoft.com/office/drawing/2014/main" val="1753812221"/>
                    </a:ext>
                  </a:extLst>
                </a:gridCol>
                <a:gridCol w="1301372">
                  <a:extLst>
                    <a:ext uri="{9D8B030D-6E8A-4147-A177-3AD203B41FA5}">
                      <a16:colId xmlns:a16="http://schemas.microsoft.com/office/drawing/2014/main" val="659739544"/>
                    </a:ext>
                  </a:extLst>
                </a:gridCol>
                <a:gridCol w="459589">
                  <a:extLst>
                    <a:ext uri="{9D8B030D-6E8A-4147-A177-3AD203B41FA5}">
                      <a16:colId xmlns:a16="http://schemas.microsoft.com/office/drawing/2014/main" val="1658853334"/>
                    </a:ext>
                  </a:extLst>
                </a:gridCol>
                <a:gridCol w="306393">
                  <a:extLst>
                    <a:ext uri="{9D8B030D-6E8A-4147-A177-3AD203B41FA5}">
                      <a16:colId xmlns:a16="http://schemas.microsoft.com/office/drawing/2014/main" val="2584169452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224068801"/>
                    </a:ext>
                  </a:extLst>
                </a:gridCol>
                <a:gridCol w="459589">
                  <a:extLst>
                    <a:ext uri="{9D8B030D-6E8A-4147-A177-3AD203B41FA5}">
                      <a16:colId xmlns:a16="http://schemas.microsoft.com/office/drawing/2014/main" val="1030643744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3310743013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1080362282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1443670906"/>
                    </a:ext>
                  </a:extLst>
                </a:gridCol>
                <a:gridCol w="382991">
                  <a:extLst>
                    <a:ext uri="{9D8B030D-6E8A-4147-A177-3AD203B41FA5}">
                      <a16:colId xmlns:a16="http://schemas.microsoft.com/office/drawing/2014/main" val="2710248197"/>
                    </a:ext>
                  </a:extLst>
                </a:gridCol>
                <a:gridCol w="382896">
                  <a:extLst>
                    <a:ext uri="{9D8B030D-6E8A-4147-A177-3AD203B41FA5}">
                      <a16:colId xmlns:a16="http://schemas.microsoft.com/office/drawing/2014/main" val="551637990"/>
                    </a:ext>
                  </a:extLst>
                </a:gridCol>
                <a:gridCol w="376901">
                  <a:extLst>
                    <a:ext uri="{9D8B030D-6E8A-4147-A177-3AD203B41FA5}">
                      <a16:colId xmlns:a16="http://schemas.microsoft.com/office/drawing/2014/main" val="62496132"/>
                    </a:ext>
                  </a:extLst>
                </a:gridCol>
                <a:gridCol w="297362">
                  <a:extLst>
                    <a:ext uri="{9D8B030D-6E8A-4147-A177-3AD203B41FA5}">
                      <a16:colId xmlns:a16="http://schemas.microsoft.com/office/drawing/2014/main" val="2563802674"/>
                    </a:ext>
                  </a:extLst>
                </a:gridCol>
                <a:gridCol w="347399">
                  <a:extLst>
                    <a:ext uri="{9D8B030D-6E8A-4147-A177-3AD203B41FA5}">
                      <a16:colId xmlns:a16="http://schemas.microsoft.com/office/drawing/2014/main" val="3530562143"/>
                    </a:ext>
                  </a:extLst>
                </a:gridCol>
                <a:gridCol w="364879">
                  <a:extLst>
                    <a:ext uri="{9D8B030D-6E8A-4147-A177-3AD203B41FA5}">
                      <a16:colId xmlns:a16="http://schemas.microsoft.com/office/drawing/2014/main" val="3299191683"/>
                    </a:ext>
                  </a:extLst>
                </a:gridCol>
                <a:gridCol w="294378">
                  <a:extLst>
                    <a:ext uri="{9D8B030D-6E8A-4147-A177-3AD203B41FA5}">
                      <a16:colId xmlns:a16="http://schemas.microsoft.com/office/drawing/2014/main" val="426544410"/>
                    </a:ext>
                  </a:extLst>
                </a:gridCol>
                <a:gridCol w="396924">
                  <a:extLst>
                    <a:ext uri="{9D8B030D-6E8A-4147-A177-3AD203B41FA5}">
                      <a16:colId xmlns:a16="http://schemas.microsoft.com/office/drawing/2014/main" val="293480038"/>
                    </a:ext>
                  </a:extLst>
                </a:gridCol>
                <a:gridCol w="476310">
                  <a:extLst>
                    <a:ext uri="{9D8B030D-6E8A-4147-A177-3AD203B41FA5}">
                      <a16:colId xmlns:a16="http://schemas.microsoft.com/office/drawing/2014/main" val="4002224389"/>
                    </a:ext>
                  </a:extLst>
                </a:gridCol>
              </a:tblGrid>
              <a:tr h="1820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76845"/>
                  </a:ext>
                </a:extLst>
              </a:tr>
              <a:tr h="1456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75642"/>
                  </a:ext>
                </a:extLst>
              </a:tr>
              <a:tr h="1456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60976"/>
                  </a:ext>
                </a:extLst>
              </a:tr>
              <a:tr h="1822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Benito Juárez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UNO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129253"/>
                  </a:ext>
                </a:extLst>
              </a:tr>
              <a:tr h="1822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DOS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30511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Solidaridad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PLAYA DEL CARMEN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177220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Cozumel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COZUMEL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8031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Benito Juárez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CUATRO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2415"/>
                  </a:ext>
                </a:extLst>
              </a:tr>
              <a:tr h="1822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CHETUMAL UNO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487388"/>
                  </a:ext>
                </a:extLst>
              </a:tr>
              <a:tr h="1822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CHETUMAL DOS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954558"/>
                  </a:ext>
                </a:extLst>
              </a:tr>
              <a:tr h="2352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Ma.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MARÍA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300414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Benito Juárez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TRES BONFIL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140218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245259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Mujeres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MUJERES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539573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085382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HONDO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151080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TIHOSUCO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234620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Mujeres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 MUJERES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562523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Ma.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SABÁN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396000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CARLOS A. MADRAZO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681711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Lázaro Cárdenas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IGNACIO ZARAGOZA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267903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SEÑOR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462705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NICOLÁS BRAVO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651586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PRESIDENTE JUÁREZ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11824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MAYA BALAM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055536"/>
                  </a:ext>
                </a:extLst>
              </a:tr>
              <a:tr h="182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Ma. Morelos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CANDELARIA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30411" marB="30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528330"/>
                  </a:ext>
                </a:extLst>
              </a:tr>
              <a:tr h="25626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2758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4730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7723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6372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14095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13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6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172400" y="295302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116632"/>
            <a:ext cx="5940152" cy="22519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97147" y="510767"/>
            <a:ext cx="428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final 24-A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51720" y="8185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escolarizada. Opción presencial</a:t>
            </a:r>
          </a:p>
          <a:p>
            <a:pPr algn="ctr" fontAlgn="ctr"/>
            <a:endPara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Planteles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638668" y="6381328"/>
            <a:ext cx="39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10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980606"/>
              </p:ext>
            </p:extLst>
          </p:nvPr>
        </p:nvGraphicFramePr>
        <p:xfrm>
          <a:off x="827584" y="1657350"/>
          <a:ext cx="7560839" cy="472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6240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2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169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40304" y="362728"/>
            <a:ext cx="442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final 24-A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79712" y="6705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escolarizada. Opción presencial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638668" y="6381328"/>
            <a:ext cx="39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11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07737" y="613778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15987" y="6366520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10/06/2024.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88874"/>
              </p:ext>
            </p:extLst>
          </p:nvPr>
        </p:nvGraphicFramePr>
        <p:xfrm>
          <a:off x="207740" y="1058104"/>
          <a:ext cx="8737292" cy="4943160"/>
        </p:xfrm>
        <a:graphic>
          <a:graphicData uri="http://schemas.openxmlformats.org/drawingml/2006/table">
            <a:tbl>
              <a:tblPr/>
              <a:tblGrid>
                <a:gridCol w="1042242">
                  <a:extLst>
                    <a:ext uri="{9D8B030D-6E8A-4147-A177-3AD203B41FA5}">
                      <a16:colId xmlns:a16="http://schemas.microsoft.com/office/drawing/2014/main" val="2751478427"/>
                    </a:ext>
                  </a:extLst>
                </a:gridCol>
                <a:gridCol w="325577">
                  <a:extLst>
                    <a:ext uri="{9D8B030D-6E8A-4147-A177-3AD203B41FA5}">
                      <a16:colId xmlns:a16="http://schemas.microsoft.com/office/drawing/2014/main" val="832532610"/>
                    </a:ext>
                  </a:extLst>
                </a:gridCol>
                <a:gridCol w="1844313">
                  <a:extLst>
                    <a:ext uri="{9D8B030D-6E8A-4147-A177-3AD203B41FA5}">
                      <a16:colId xmlns:a16="http://schemas.microsoft.com/office/drawing/2014/main" val="17029421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82873494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56524465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43486965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80280999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06845814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54070176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52050853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42398933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3893663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56357314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93866455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228247800"/>
                    </a:ext>
                  </a:extLst>
                </a:gridCol>
                <a:gridCol w="413602">
                  <a:extLst>
                    <a:ext uri="{9D8B030D-6E8A-4147-A177-3AD203B41FA5}">
                      <a16:colId xmlns:a16="http://schemas.microsoft.com/office/drawing/2014/main" val="2354026794"/>
                    </a:ext>
                  </a:extLst>
                </a:gridCol>
                <a:gridCol w="311698">
                  <a:extLst>
                    <a:ext uri="{9D8B030D-6E8A-4147-A177-3AD203B41FA5}">
                      <a16:colId xmlns:a16="http://schemas.microsoft.com/office/drawing/2014/main" val="1138733250"/>
                    </a:ext>
                  </a:extLst>
                </a:gridCol>
                <a:gridCol w="311698">
                  <a:extLst>
                    <a:ext uri="{9D8B030D-6E8A-4147-A177-3AD203B41FA5}">
                      <a16:colId xmlns:a16="http://schemas.microsoft.com/office/drawing/2014/main" val="367678896"/>
                    </a:ext>
                  </a:extLst>
                </a:gridCol>
                <a:gridCol w="311698">
                  <a:extLst>
                    <a:ext uri="{9D8B030D-6E8A-4147-A177-3AD203B41FA5}">
                      <a16:colId xmlns:a16="http://schemas.microsoft.com/office/drawing/2014/main" val="8738366"/>
                    </a:ext>
                  </a:extLst>
                </a:gridCol>
              </a:tblGrid>
              <a:tr h="1479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CENTRO DE SERVICIOS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 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 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97075"/>
                  </a:ext>
                </a:extLst>
              </a:tr>
              <a:tr h="1320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523373"/>
                  </a:ext>
                </a:extLst>
              </a:tr>
              <a:tr h="1320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err="1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74643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Solidaridad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PUERTO AVENTURAS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82281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MAHAHUAL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22316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 err="1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</a:t>
                      </a:r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LIMONES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026575"/>
                  </a:ext>
                </a:extLst>
              </a:tr>
              <a:tr h="2392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err="1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</a:t>
                      </a:r>
                      <a:r>
                        <a:rPr lang="pt-BR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JOSEFA ORTIZ DE DOMÍNGUEZ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54222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Lázaro Cárdenas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CHIQUILÁ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37068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NOH-BEC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24793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DIVORCIADOS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7172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CAOBAS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21756"/>
                  </a:ext>
                </a:extLst>
              </a:tr>
              <a:tr h="161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Tulum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CHAN CHÉN I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26788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COBÁ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81066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Othón P. Blanco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SAN PEDRO PERALTA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73605"/>
                  </a:ext>
                </a:extLst>
              </a:tr>
              <a:tr h="161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ZAMORA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65772"/>
                  </a:ext>
                </a:extLst>
              </a:tr>
              <a:tr h="1611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Felipe Carrillo Puerto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CHUN-YAH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14247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X-HAZIL SUR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29967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LAGUNA KANÁ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1434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X-PICHIL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47936"/>
                  </a:ext>
                </a:extLst>
              </a:tr>
              <a:tr h="1611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VALLEHERMOSO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4839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RÍO VERDE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99253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ALTOS DE SEVILLA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37392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MIGUEL ALEMÁN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0083"/>
                  </a:ext>
                </a:extLst>
              </a:tr>
              <a:tr h="1611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EMSaD BLANCA FLOR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33016" marB="330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759951"/>
                  </a:ext>
                </a:extLst>
              </a:tr>
              <a:tr h="132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2048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59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45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1698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996886" y="404664"/>
            <a:ext cx="442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Matrícula final 24-A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047686" y="7559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escolarizada. Opción presencial</a:t>
            </a:r>
          </a:p>
          <a:p>
            <a:pPr algn="ctr" fontAlgn="ctr"/>
            <a:endPara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s-MX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EMSaD</a:t>
            </a:r>
            <a:endPara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638668" y="6381328"/>
            <a:ext cx="39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12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162923"/>
              </p:ext>
            </p:extLst>
          </p:nvPr>
        </p:nvGraphicFramePr>
        <p:xfrm>
          <a:off x="827584" y="1440941"/>
          <a:ext cx="7374675" cy="485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9220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2"/>
            <a:ext cx="9180512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169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30194" y="260648"/>
            <a:ext cx="428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Matrícula final 24-A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16224" y="617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escolarizada. Opción presencial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638668" y="6381328"/>
            <a:ext cx="39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13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67544" y="636437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75794" y="6593111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10/06/2024.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05041"/>
              </p:ext>
            </p:extLst>
          </p:nvPr>
        </p:nvGraphicFramePr>
        <p:xfrm>
          <a:off x="179510" y="1257983"/>
          <a:ext cx="8784978" cy="1250154"/>
        </p:xfrm>
        <a:graphic>
          <a:graphicData uri="http://schemas.openxmlformats.org/drawingml/2006/table">
            <a:tbl>
              <a:tblPr/>
              <a:tblGrid>
                <a:gridCol w="732081">
                  <a:extLst>
                    <a:ext uri="{9D8B030D-6E8A-4147-A177-3AD203B41FA5}">
                      <a16:colId xmlns:a16="http://schemas.microsoft.com/office/drawing/2014/main" val="2425427153"/>
                    </a:ext>
                  </a:extLst>
                </a:gridCol>
                <a:gridCol w="292833">
                  <a:extLst>
                    <a:ext uri="{9D8B030D-6E8A-4147-A177-3AD203B41FA5}">
                      <a16:colId xmlns:a16="http://schemas.microsoft.com/office/drawing/2014/main" val="3835616272"/>
                    </a:ext>
                  </a:extLst>
                </a:gridCol>
                <a:gridCol w="2123036">
                  <a:extLst>
                    <a:ext uri="{9D8B030D-6E8A-4147-A177-3AD203B41FA5}">
                      <a16:colId xmlns:a16="http://schemas.microsoft.com/office/drawing/2014/main" val="2444992471"/>
                    </a:ext>
                  </a:extLst>
                </a:gridCol>
                <a:gridCol w="439249">
                  <a:extLst>
                    <a:ext uri="{9D8B030D-6E8A-4147-A177-3AD203B41FA5}">
                      <a16:colId xmlns:a16="http://schemas.microsoft.com/office/drawing/2014/main" val="3509050727"/>
                    </a:ext>
                  </a:extLst>
                </a:gridCol>
                <a:gridCol w="292833">
                  <a:extLst>
                    <a:ext uri="{9D8B030D-6E8A-4147-A177-3AD203B41FA5}">
                      <a16:colId xmlns:a16="http://schemas.microsoft.com/office/drawing/2014/main" val="1027687154"/>
                    </a:ext>
                  </a:extLst>
                </a:gridCol>
                <a:gridCol w="368442">
                  <a:extLst>
                    <a:ext uri="{9D8B030D-6E8A-4147-A177-3AD203B41FA5}">
                      <a16:colId xmlns:a16="http://schemas.microsoft.com/office/drawing/2014/main" val="4177293379"/>
                    </a:ext>
                  </a:extLst>
                </a:gridCol>
                <a:gridCol w="363640">
                  <a:extLst>
                    <a:ext uri="{9D8B030D-6E8A-4147-A177-3AD203B41FA5}">
                      <a16:colId xmlns:a16="http://schemas.microsoft.com/office/drawing/2014/main" val="1912909436"/>
                    </a:ext>
                  </a:extLst>
                </a:gridCol>
                <a:gridCol w="354206">
                  <a:extLst>
                    <a:ext uri="{9D8B030D-6E8A-4147-A177-3AD203B41FA5}">
                      <a16:colId xmlns:a16="http://schemas.microsoft.com/office/drawing/2014/main" val="1306149329"/>
                    </a:ext>
                  </a:extLst>
                </a:gridCol>
                <a:gridCol w="268876">
                  <a:extLst>
                    <a:ext uri="{9D8B030D-6E8A-4147-A177-3AD203B41FA5}">
                      <a16:colId xmlns:a16="http://schemas.microsoft.com/office/drawing/2014/main" val="2109183368"/>
                    </a:ext>
                  </a:extLst>
                </a:gridCol>
                <a:gridCol w="381430">
                  <a:extLst>
                    <a:ext uri="{9D8B030D-6E8A-4147-A177-3AD203B41FA5}">
                      <a16:colId xmlns:a16="http://schemas.microsoft.com/office/drawing/2014/main" val="91800264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46622467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91929672"/>
                    </a:ext>
                  </a:extLst>
                </a:gridCol>
                <a:gridCol w="250828">
                  <a:extLst>
                    <a:ext uri="{9D8B030D-6E8A-4147-A177-3AD203B41FA5}">
                      <a16:colId xmlns:a16="http://schemas.microsoft.com/office/drawing/2014/main" val="3821201061"/>
                    </a:ext>
                  </a:extLst>
                </a:gridCol>
                <a:gridCol w="366041">
                  <a:extLst>
                    <a:ext uri="{9D8B030D-6E8A-4147-A177-3AD203B41FA5}">
                      <a16:colId xmlns:a16="http://schemas.microsoft.com/office/drawing/2014/main" val="582220079"/>
                    </a:ext>
                  </a:extLst>
                </a:gridCol>
                <a:gridCol w="339985">
                  <a:extLst>
                    <a:ext uri="{9D8B030D-6E8A-4147-A177-3AD203B41FA5}">
                      <a16:colId xmlns:a16="http://schemas.microsoft.com/office/drawing/2014/main" val="459850339"/>
                    </a:ext>
                  </a:extLst>
                </a:gridCol>
                <a:gridCol w="372244">
                  <a:extLst>
                    <a:ext uri="{9D8B030D-6E8A-4147-A177-3AD203B41FA5}">
                      <a16:colId xmlns:a16="http://schemas.microsoft.com/office/drawing/2014/main" val="3445989018"/>
                    </a:ext>
                  </a:extLst>
                </a:gridCol>
                <a:gridCol w="372244">
                  <a:extLst>
                    <a:ext uri="{9D8B030D-6E8A-4147-A177-3AD203B41FA5}">
                      <a16:colId xmlns:a16="http://schemas.microsoft.com/office/drawing/2014/main" val="486567692"/>
                    </a:ext>
                  </a:extLst>
                </a:gridCol>
                <a:gridCol w="372244">
                  <a:extLst>
                    <a:ext uri="{9D8B030D-6E8A-4147-A177-3AD203B41FA5}">
                      <a16:colId xmlns:a16="http://schemas.microsoft.com/office/drawing/2014/main" val="943887122"/>
                    </a:ext>
                  </a:extLst>
                </a:gridCol>
                <a:gridCol w="446694">
                  <a:extLst>
                    <a:ext uri="{9D8B030D-6E8A-4147-A177-3AD203B41FA5}">
                      <a16:colId xmlns:a16="http://schemas.microsoft.com/office/drawing/2014/main" val="1251722176"/>
                    </a:ext>
                  </a:extLst>
                </a:gridCol>
              </a:tblGrid>
              <a:tr h="1562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CENTRO DE ESTUDIOS RECONOCIDOS   INCORPORADOS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Sexto Semestre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 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 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81983"/>
                  </a:ext>
                </a:extLst>
              </a:tr>
              <a:tr h="1394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424257"/>
                  </a:ext>
                </a:extLst>
              </a:tr>
              <a:tr h="1394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37932"/>
                  </a:ext>
                </a:extLst>
              </a:tr>
              <a:tr h="1701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Benito Juárez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LICEO DEL CARIBE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0778"/>
                  </a:ext>
                </a:extLst>
              </a:tr>
              <a:tr h="1701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COLEGIO BRITÁNICO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18512"/>
                  </a:ext>
                </a:extLst>
              </a:tr>
              <a:tr h="1701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COLEGIO ECAB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34868" marB="348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28258"/>
                  </a:ext>
                </a:extLst>
              </a:tr>
              <a:tr h="989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538534"/>
                  </a:ext>
                </a:extLst>
              </a:tr>
            </a:tbl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578003"/>
              </p:ext>
            </p:extLst>
          </p:nvPr>
        </p:nvGraphicFramePr>
        <p:xfrm>
          <a:off x="1691680" y="2915670"/>
          <a:ext cx="5976664" cy="303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4512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569" y="10164"/>
            <a:ext cx="9416569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-75654" y="44624"/>
            <a:ext cx="5940152" cy="2388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86100" y="332656"/>
            <a:ext cx="4122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total final 24-A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8422" y="7170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mixta. Opción </a:t>
            </a:r>
            <a:r>
              <a:rPr lang="es-MX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autoplaneada</a:t>
            </a:r>
            <a:endPara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6234" y="377331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mixta. Opción mixta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72881"/>
              </p:ext>
            </p:extLst>
          </p:nvPr>
        </p:nvGraphicFramePr>
        <p:xfrm>
          <a:off x="301773" y="3188468"/>
          <a:ext cx="5372100" cy="457200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85316738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4684810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817054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942951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07793297"/>
                    </a:ext>
                  </a:extLst>
                </a:gridCol>
              </a:tblGrid>
              <a:tr h="14406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Sistema de Control Escolar.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71585"/>
                  </a:ext>
                </a:extLst>
              </a:tr>
              <a:tr h="137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10/06/2024.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MX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049898"/>
                  </a:ext>
                </a:extLst>
              </a:tr>
              <a:tr h="13719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 matrícula es cambiante, ya que por la modalidad hay inscripciones todo el año.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9224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48059"/>
              </p:ext>
            </p:extLst>
          </p:nvPr>
        </p:nvGraphicFramePr>
        <p:xfrm>
          <a:off x="418470" y="6348039"/>
          <a:ext cx="3035300" cy="304800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658323284"/>
                    </a:ext>
                  </a:extLst>
                </a:gridCol>
              </a:tblGrid>
              <a:tr h="1232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Fuente: Sedes Bachillerato Modular (CSAI).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283047"/>
                  </a:ext>
                </a:extLst>
              </a:tr>
              <a:tr h="1232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10/06/2024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7889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8638668" y="6551766"/>
            <a:ext cx="397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17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55106"/>
              </p:ext>
            </p:extLst>
          </p:nvPr>
        </p:nvGraphicFramePr>
        <p:xfrm>
          <a:off x="336234" y="1068191"/>
          <a:ext cx="4307774" cy="2072023"/>
        </p:xfrm>
        <a:graphic>
          <a:graphicData uri="http://schemas.openxmlformats.org/drawingml/2006/table">
            <a:tbl>
              <a:tblPr/>
              <a:tblGrid>
                <a:gridCol w="2003518">
                  <a:extLst>
                    <a:ext uri="{9D8B030D-6E8A-4147-A177-3AD203B41FA5}">
                      <a16:colId xmlns:a16="http://schemas.microsoft.com/office/drawing/2014/main" val="35376859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42503406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0918297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25933440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de Servicios Académicos Integrales (CSAI)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72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Chetumal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805640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Cancún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5299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Playa del Carmen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56256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5764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73967"/>
              </p:ext>
            </p:extLst>
          </p:nvPr>
        </p:nvGraphicFramePr>
        <p:xfrm>
          <a:off x="399542" y="4215113"/>
          <a:ext cx="4244466" cy="1973580"/>
        </p:xfrm>
        <a:graphic>
          <a:graphicData uri="http://schemas.openxmlformats.org/drawingml/2006/table">
            <a:tbl>
              <a:tblPr/>
              <a:tblGrid>
                <a:gridCol w="1940210">
                  <a:extLst>
                    <a:ext uri="{9D8B030D-6E8A-4147-A177-3AD203B41FA5}">
                      <a16:colId xmlns:a16="http://schemas.microsoft.com/office/drawing/2014/main" val="28925663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81916422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081888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52625327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Sedes de </a:t>
                      </a:r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Bachillerto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Modular (CSAI)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8412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Uno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8202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826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Cuatro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1224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Cozumel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6375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Playa del Carmen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2077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Aventuras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4157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36957"/>
                  </a:ext>
                </a:extLst>
              </a:tr>
            </a:tbl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49205"/>
              </p:ext>
            </p:extLst>
          </p:nvPr>
        </p:nvGraphicFramePr>
        <p:xfrm>
          <a:off x="4961124" y="1079339"/>
          <a:ext cx="4182876" cy="412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CuadroTexto 2"/>
          <p:cNvSpPr txBox="1"/>
          <p:nvPr/>
        </p:nvSpPr>
        <p:spPr>
          <a:xfrm>
            <a:off x="6864821" y="3861762"/>
            <a:ext cx="742950" cy="257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 dirty="0"/>
              <a:t>38 %</a:t>
            </a:r>
          </a:p>
        </p:txBody>
      </p:sp>
      <p:sp>
        <p:nvSpPr>
          <p:cNvPr id="18" name="CuadroTexto 3"/>
          <p:cNvSpPr txBox="1"/>
          <p:nvPr/>
        </p:nvSpPr>
        <p:spPr>
          <a:xfrm>
            <a:off x="7236296" y="2396732"/>
            <a:ext cx="742950" cy="276225"/>
          </a:xfrm>
          <a:prstGeom prst="rect">
            <a:avLst/>
          </a:prstGeom>
          <a:solidFill>
            <a:srgbClr val="0070C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 dirty="0"/>
              <a:t>62 %</a:t>
            </a:r>
          </a:p>
        </p:txBody>
      </p:sp>
    </p:spTree>
    <p:extLst>
      <p:ext uri="{BB962C8B-B14F-4D97-AF65-F5344CB8AC3E}">
        <p14:creationId xmlns:p14="http://schemas.microsoft.com/office/powerpoint/2010/main" val="1539185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5085</TotalTime>
  <Words>1502</Words>
  <Application>Microsoft Office PowerPoint</Application>
  <PresentationFormat>Presentación en pantalla (4:3)</PresentationFormat>
  <Paragraphs>1135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BACHILLERATO MODULAR</dc:title>
  <dc:creator>Angel</dc:creator>
  <cp:lastModifiedBy>karen canto martin</cp:lastModifiedBy>
  <cp:revision>340</cp:revision>
  <cp:lastPrinted>2024-05-02T15:31:44Z</cp:lastPrinted>
  <dcterms:created xsi:type="dcterms:W3CDTF">2021-02-19T19:53:30Z</dcterms:created>
  <dcterms:modified xsi:type="dcterms:W3CDTF">2024-07-18T22:23:57Z</dcterms:modified>
</cp:coreProperties>
</file>